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22"/>
  </p:notesMasterIdLst>
  <p:sldIdLst>
    <p:sldId id="386" r:id="rId2"/>
    <p:sldId id="462" r:id="rId3"/>
    <p:sldId id="484" r:id="rId4"/>
    <p:sldId id="463" r:id="rId5"/>
    <p:sldId id="464" r:id="rId6"/>
    <p:sldId id="465" r:id="rId7"/>
    <p:sldId id="466" r:id="rId8"/>
    <p:sldId id="467" r:id="rId9"/>
    <p:sldId id="468" r:id="rId10"/>
    <p:sldId id="483" r:id="rId11"/>
    <p:sldId id="471" r:id="rId12"/>
    <p:sldId id="473" r:id="rId13"/>
    <p:sldId id="474" r:id="rId14"/>
    <p:sldId id="470" r:id="rId15"/>
    <p:sldId id="475" r:id="rId16"/>
    <p:sldId id="478" r:id="rId17"/>
    <p:sldId id="479" r:id="rId18"/>
    <p:sldId id="480" r:id="rId19"/>
    <p:sldId id="481" r:id="rId20"/>
    <p:sldId id="48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8BE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0476" autoAdjust="0"/>
  </p:normalViewPr>
  <p:slideViewPr>
    <p:cSldViewPr>
      <p:cViewPr>
        <p:scale>
          <a:sx n="50" d="100"/>
          <a:sy n="50" d="100"/>
        </p:scale>
        <p:origin x="-1818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314"/>
    </p:cViewPr>
  </p:sorterViewPr>
  <p:notesViewPr>
    <p:cSldViewPr>
      <p:cViewPr varScale="1">
        <p:scale>
          <a:sx n="58" d="100"/>
          <a:sy n="58" d="100"/>
        </p:scale>
        <p:origin x="-56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B21A6-9FB9-471D-BC30-74848BDE2EE0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C8A75A-D6AF-409C-8850-14099C857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first thing your English</a:t>
            </a:r>
            <a:r>
              <a:rPr lang="en-US" baseline="0" dirty="0" smtClean="0"/>
              <a:t> teacher does when she grades an essay?</a:t>
            </a:r>
          </a:p>
          <a:p>
            <a:r>
              <a:rPr lang="en-US" dirty="0" smtClean="0"/>
              <a:t>Name</a:t>
            </a:r>
          </a:p>
          <a:p>
            <a:endParaRPr lang="en-US" dirty="0" smtClean="0"/>
          </a:p>
          <a:p>
            <a:r>
              <a:rPr lang="en-US" dirty="0" smtClean="0"/>
              <a:t>How long does</a:t>
            </a:r>
            <a:r>
              <a:rPr lang="en-US" baseline="0" dirty="0" smtClean="0"/>
              <a:t> a good English teacher spend grading an essay?</a:t>
            </a:r>
          </a:p>
          <a:p>
            <a:r>
              <a:rPr lang="en-US" baseline="0" dirty="0" smtClean="0"/>
              <a:t>5-15 min</a:t>
            </a:r>
          </a:p>
          <a:p>
            <a:endParaRPr lang="en-US" baseline="0" dirty="0" smtClean="0"/>
          </a:p>
          <a:p>
            <a:r>
              <a:rPr lang="en-US" baseline="0" dirty="0" smtClean="0"/>
              <a:t>Halo effect…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Goal is a 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C8A75A-D6AF-409C-8850-14099C85762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Blank for students…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C8A75A-D6AF-409C-8850-14099C85762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body paragraph</a:t>
            </a:r>
            <a:r>
              <a:rPr lang="en-US" baseline="0" dirty="0" smtClean="0"/>
              <a:t> has one example!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C8A75A-D6AF-409C-8850-14099C85762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These act as roadmap</a:t>
            </a:r>
            <a:r>
              <a:rPr lang="en-US" baseline="0" dirty="0" smtClean="0"/>
              <a:t> words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Start sentences with these words, forces analysis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C8A75A-D6AF-409C-8850-14099C85762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Concrete=real…not words like “if,</a:t>
            </a:r>
            <a:r>
              <a:rPr lang="en-US" baseline="0" dirty="0" smtClean="0"/>
              <a:t> should, people, would”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Vivid=names, dates, places,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C8A75A-D6AF-409C-8850-14099C85762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FAAB-6E54-4974-90BC-0AAC6F3C807C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F36A114-1842-46CC-80E9-1891A17A3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3780A-929B-400D-B0DA-BDC1FBEA56D4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E50C2-746E-4652-B030-C6C06F4C7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83760-AD63-49F9-957B-FF8618E43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745EB-CA6A-451C-83E0-ED920C4648E4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C8048-81AD-4886-8691-7C966EE3F438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D349B-2471-4B5D-ABB1-B4E4E459E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8056B-6D72-4BE7-A7ED-4F18AC15CABA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FB27130-F8C6-43B1-89A2-A60A9A0B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04EBC-FC27-490F-B394-C2AD61CB194A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1B6D-F3D9-4FAC-BE12-05DFAF9EF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49D5-5EBA-4794-BD9E-D7E4B9F79F37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527163B-12E2-4265-B8E2-A05002186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6C2F-6E1B-4D88-8BC7-205BDBF439E9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7EE4D-EB28-4C63-ABFC-404615ADB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8721E-3F2E-43FF-9A3A-11348AED6327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4BD0B8-52E1-4A93-8A69-34AFD0634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F3F6384-8C18-4BBB-A1CF-1CE5B043F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E2C1-BD25-41B7-99C0-E8D2D0B71651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F5F3C-1ABF-44E0-B2D2-8401D13E0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31F44-5101-45B0-AFAF-13E7FD19731F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436F1D4-E2A7-47CF-A411-433AD224345D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EC7EEF9-99EA-4023-82E5-C9806A970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shutterstock_142781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5534561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On the “Optional” ACT Writing Section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57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28600" y="548045"/>
            <a:ext cx="8915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"/>
                <a:ea typeface="MS Mincho" pitchFamily="49" charset="-128"/>
              </a:rPr>
              <a:t>Con Paragraph Structure:</a:t>
            </a:r>
            <a:endParaRPr kumimoji="0" lang="en-US" altLang="ja-JP" sz="3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"/>
                <a:ea typeface="MS Mincho" pitchFamily="49" charset="-128"/>
              </a:rPr>
              <a:t>Example Question:</a:t>
            </a:r>
          </a:p>
          <a:p>
            <a:r>
              <a:rPr lang="en-US" sz="2400" i="1" dirty="0" smtClean="0"/>
              <a:t>“Should American high schools be more tolerant of cheating?”</a:t>
            </a:r>
            <a:endParaRPr lang="en-US" sz="2400" dirty="0" smtClean="0"/>
          </a:p>
          <a:p>
            <a:pPr lvl="0"/>
            <a:endParaRPr lang="en-US" sz="2400" i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Some would argue…(stating counter argument)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Example of counter argument….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Explanation of why this argument is flawed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"/>
                <a:ea typeface="MS Mincho" pitchFamily="49" charset="-128"/>
              </a:rPr>
              <a:t>. 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28600" y="609600"/>
            <a:ext cx="8915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"/>
                <a:ea typeface="MS Mincho" pitchFamily="49" charset="-128"/>
              </a:rPr>
              <a:t>Pro Paragraph Structure:</a:t>
            </a:r>
            <a:endParaRPr kumimoji="0" lang="en-US" altLang="ja-JP" sz="3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"/>
                <a:ea typeface="MS Mincho" pitchFamily="49" charset="-128"/>
              </a:rPr>
              <a:t>Example Question:</a:t>
            </a:r>
          </a:p>
          <a:p>
            <a:r>
              <a:rPr lang="en-US" sz="2400" i="1" dirty="0" smtClean="0"/>
              <a:t>“Should American high schools be more tolerant of cheating?”</a:t>
            </a:r>
            <a:endParaRPr lang="en-US" sz="2400" dirty="0" smtClean="0"/>
          </a:p>
          <a:p>
            <a:pPr lvl="0"/>
            <a:endParaRPr lang="en-US" sz="2400" i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State your argument…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Specific example proving your argument….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Explanation of negative results if your argument was ignored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Explanation of positive results of your example/argument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  <a:ea typeface="MS Mincho" pitchFamily="49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228600" y="1371600"/>
            <a:ext cx="325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 "/>
                <a:cs typeface="Times New Roman" pitchFamily="18" charset="0"/>
              </a:rPr>
              <a:t>Address the Prompt: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152400" y="1905000"/>
            <a:ext cx="899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"/>
                <a:cs typeface="Times New Roman" pitchFamily="18" charset="0"/>
              </a:rPr>
              <a:t>Answer the question that they ask!  The only to way to get a 0 is to not answer the question.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5780" name="Rectangle 3"/>
          <p:cNvSpPr>
            <a:spLocks noChangeArrowheads="1"/>
          </p:cNvSpPr>
          <p:nvPr/>
        </p:nvSpPr>
        <p:spPr bwMode="auto">
          <a:xfrm>
            <a:off x="228600" y="296545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2400" b="1" dirty="0">
                <a:latin typeface="Arial "/>
                <a:ea typeface="MS Mincho" pitchFamily="49" charset="-128"/>
                <a:cs typeface="Times New Roman" pitchFamily="18" charset="0"/>
              </a:rPr>
              <a:t>Grammar:</a:t>
            </a:r>
            <a:endParaRPr lang="en-US" altLang="ja-JP" sz="2400" b="1" dirty="0">
              <a:latin typeface="Arial "/>
              <a:cs typeface="Times New Roman" pitchFamily="18" charset="0"/>
            </a:endParaRPr>
          </a:p>
          <a:p>
            <a:pPr eaLnBrk="0" hangingPunct="0"/>
            <a:r>
              <a:rPr lang="en-US" altLang="ja-JP" sz="2400" dirty="0">
                <a:latin typeface="Arial "/>
                <a:ea typeface="MS Mincho" pitchFamily="49" charset="-128"/>
                <a:cs typeface="Times New Roman" pitchFamily="18" charset="0"/>
              </a:rPr>
              <a:t>Treat the </a:t>
            </a:r>
            <a:r>
              <a:rPr lang="en-US" altLang="ja-JP" sz="2400" dirty="0" smtClean="0">
                <a:latin typeface="Arial "/>
                <a:ea typeface="MS Mincho" pitchFamily="49" charset="-128"/>
                <a:cs typeface="Times New Roman" pitchFamily="18" charset="0"/>
              </a:rPr>
              <a:t>ACT </a:t>
            </a:r>
            <a:r>
              <a:rPr lang="en-US" altLang="ja-JP" sz="2400" dirty="0">
                <a:latin typeface="Arial "/>
                <a:ea typeface="MS Mincho" pitchFamily="49" charset="-128"/>
                <a:cs typeface="Times New Roman" pitchFamily="18" charset="0"/>
              </a:rPr>
              <a:t>essay as you would any other, use correct grammar! </a:t>
            </a:r>
            <a:endParaRPr lang="en-US" altLang="ja-JP" sz="2400" dirty="0">
              <a:latin typeface="Arial "/>
              <a:cs typeface="Times New Roman" pitchFamily="18" charset="0"/>
            </a:endParaRPr>
          </a:p>
        </p:txBody>
      </p:sp>
      <p:sp>
        <p:nvSpPr>
          <p:cNvPr id="75781" name="Rectangle 4"/>
          <p:cNvSpPr>
            <a:spLocks noChangeArrowheads="1"/>
          </p:cNvSpPr>
          <p:nvPr/>
        </p:nvSpPr>
        <p:spPr bwMode="auto">
          <a:xfrm>
            <a:off x="228600" y="4572000"/>
            <a:ext cx="8915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2400" b="1" dirty="0">
                <a:latin typeface="Arial "/>
                <a:ea typeface="MS Mincho" pitchFamily="49" charset="-128"/>
                <a:cs typeface="Times New Roman" pitchFamily="18" charset="0"/>
              </a:rPr>
              <a:t>Vocabulary:</a:t>
            </a:r>
            <a:endParaRPr lang="en-US" altLang="ja-JP" sz="2400" b="1" dirty="0">
              <a:latin typeface="Arial "/>
              <a:cs typeface="Times New Roman" pitchFamily="18" charset="0"/>
            </a:endParaRPr>
          </a:p>
          <a:p>
            <a:pPr eaLnBrk="0" hangingPunct="0"/>
            <a:r>
              <a:rPr lang="en-US" altLang="ja-JP" sz="2400" dirty="0">
                <a:latin typeface="Arial "/>
                <a:ea typeface="MS Mincho" pitchFamily="49" charset="-128"/>
                <a:cs typeface="Times New Roman" pitchFamily="18" charset="0"/>
              </a:rPr>
              <a:t>For your essay, try to incorporate the fanciest vocabulary that you are COMFORTABLE using.  </a:t>
            </a:r>
            <a:endParaRPr lang="en-US" altLang="ja-JP" sz="2400" dirty="0">
              <a:latin typeface="Arial "/>
              <a:cs typeface="Times New Roman" pitchFamily="18" charset="0"/>
            </a:endParaRPr>
          </a:p>
        </p:txBody>
      </p:sp>
      <p:sp>
        <p:nvSpPr>
          <p:cNvPr id="75782" name="Text Box 11"/>
          <p:cNvSpPr txBox="1">
            <a:spLocks noChangeArrowheads="1"/>
          </p:cNvSpPr>
          <p:nvPr/>
        </p:nvSpPr>
        <p:spPr bwMode="auto">
          <a:xfrm>
            <a:off x="152400" y="2286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Essay Tips: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ChangeArrowheads="1"/>
          </p:cNvSpPr>
          <p:nvPr/>
        </p:nvSpPr>
        <p:spPr bwMode="auto">
          <a:xfrm>
            <a:off x="228600" y="457200"/>
            <a:ext cx="563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Arial "/>
                <a:ea typeface="Arial "/>
                <a:cs typeface="Times New Roman" pitchFamily="18" charset="0"/>
              </a:rPr>
              <a:t>Analytic Transitions:</a:t>
            </a:r>
          </a:p>
        </p:txBody>
      </p:sp>
      <p:graphicFrame>
        <p:nvGraphicFramePr>
          <p:cNvPr id="89127" name="Group 39"/>
          <p:cNvGraphicFramePr>
            <a:graphicFrameLocks noGrp="1"/>
          </p:cNvGraphicFramePr>
          <p:nvPr/>
        </p:nvGraphicFramePr>
        <p:xfrm>
          <a:off x="1371600" y="2514600"/>
          <a:ext cx="6172200" cy="3657602"/>
        </p:xfrm>
        <a:graphic>
          <a:graphicData uri="http://schemas.openxmlformats.org/drawingml/2006/table">
            <a:tbl>
              <a:tblPr/>
              <a:tblGrid>
                <a:gridCol w="3086100"/>
                <a:gridCol w="30861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Same Direction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Change of Direction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Therefore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Yet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Moreover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Although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Similarly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Though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Next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Despite the fact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In addition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In contrast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Second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In conclusion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Last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Rather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Furthermore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However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Hence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But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86" name="Rectangle 5"/>
          <p:cNvSpPr>
            <a:spLocks noChangeArrowheads="1"/>
          </p:cNvSpPr>
          <p:nvPr/>
        </p:nvSpPr>
        <p:spPr bwMode="auto">
          <a:xfrm>
            <a:off x="228600" y="12811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ja-JP" sz="2400" dirty="0">
                <a:latin typeface="Arial "/>
                <a:ea typeface="MS Mincho" pitchFamily="49" charset="-128"/>
                <a:cs typeface="Times New Roman" pitchFamily="18" charset="0"/>
              </a:rPr>
              <a:t>An easy way to improve your SAT essay vocabulary is to simply memorize and include a few </a:t>
            </a:r>
            <a:r>
              <a:rPr lang="en-US" altLang="ja-JP" sz="2400" b="1" dirty="0">
                <a:latin typeface="Arial "/>
                <a:ea typeface="MS Mincho" pitchFamily="49" charset="-128"/>
                <a:cs typeface="Times New Roman" pitchFamily="18" charset="0"/>
              </a:rPr>
              <a:t>analytic transitions.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ChangeArrowheads="1"/>
          </p:cNvSpPr>
          <p:nvPr/>
        </p:nvSpPr>
        <p:spPr bwMode="auto">
          <a:xfrm>
            <a:off x="381000" y="609600"/>
            <a:ext cx="83820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pPr algn="ctr"/>
            <a:r>
              <a:rPr lang="en-US" altLang="ja-JP" sz="3600" b="1" dirty="0">
                <a:latin typeface="Arial "/>
                <a:ea typeface="Arial "/>
                <a:cs typeface="Times New Roman" pitchFamily="18" charset="0"/>
              </a:rPr>
              <a:t>The Two Most Important Words</a:t>
            </a:r>
          </a:p>
          <a:p>
            <a:pPr algn="ctr" eaLnBrk="0" hangingPunct="0"/>
            <a:endParaRPr lang="en-US" altLang="ja-JP" sz="5400" b="1" dirty="0" smtClean="0">
              <a:solidFill>
                <a:srgbClr val="C00000"/>
              </a:solidFill>
              <a:latin typeface="Arial "/>
              <a:ea typeface="Arial "/>
              <a:cs typeface="Times New Roman" pitchFamily="18" charset="0"/>
            </a:endParaRPr>
          </a:p>
          <a:p>
            <a:pPr algn="ctr" eaLnBrk="0" hangingPunct="0"/>
            <a:r>
              <a:rPr lang="en-US" altLang="ja-JP" sz="5400" b="1" dirty="0" smtClean="0">
                <a:solidFill>
                  <a:srgbClr val="C00000"/>
                </a:solidFill>
                <a:latin typeface="Arial "/>
                <a:ea typeface="Arial "/>
                <a:cs typeface="Times New Roman" pitchFamily="18" charset="0"/>
              </a:rPr>
              <a:t>Concrete </a:t>
            </a:r>
            <a:endParaRPr lang="en-US" altLang="ja-JP" sz="5400" b="1" dirty="0">
              <a:solidFill>
                <a:srgbClr val="C00000"/>
              </a:solidFill>
              <a:latin typeface="Arial "/>
              <a:ea typeface="Arial "/>
              <a:cs typeface="Times New Roman" pitchFamily="18" charset="0"/>
            </a:endParaRPr>
          </a:p>
          <a:p>
            <a:pPr algn="ctr" eaLnBrk="0" hangingPunct="0"/>
            <a:r>
              <a:rPr lang="en-US" altLang="ja-JP" sz="2800" b="1" dirty="0" smtClean="0">
                <a:solidFill>
                  <a:srgbClr val="0070C0"/>
                </a:solidFill>
                <a:latin typeface="Arial "/>
                <a:ea typeface="Arial "/>
                <a:cs typeface="Times New Roman" pitchFamily="18" charset="0"/>
              </a:rPr>
              <a:t>(</a:t>
            </a:r>
            <a:r>
              <a:rPr lang="en-US" altLang="ja-JP" sz="2800" b="1" dirty="0">
                <a:solidFill>
                  <a:srgbClr val="0070C0"/>
                </a:solidFill>
                <a:latin typeface="Arial "/>
                <a:ea typeface="Arial "/>
                <a:cs typeface="Times New Roman" pitchFamily="18" charset="0"/>
              </a:rPr>
              <a:t>Examples and Ideas)</a:t>
            </a:r>
            <a:endParaRPr lang="en-US" altLang="ja-JP" sz="2800" dirty="0">
              <a:solidFill>
                <a:srgbClr val="0070C0"/>
              </a:solidFill>
              <a:latin typeface="Arial "/>
              <a:ea typeface="Arial "/>
              <a:cs typeface="Times New Roman" pitchFamily="18" charset="0"/>
            </a:endParaRPr>
          </a:p>
          <a:p>
            <a:pPr algn="ctr" eaLnBrk="0" hangingPunct="0">
              <a:buFontTx/>
              <a:buChar char="•"/>
            </a:pPr>
            <a:endParaRPr lang="en-US" altLang="ja-JP" sz="5400" b="1" dirty="0">
              <a:solidFill>
                <a:srgbClr val="0070C0"/>
              </a:solidFill>
              <a:latin typeface="Arial "/>
              <a:ea typeface="Arial "/>
              <a:cs typeface="Times New Roman" pitchFamily="18" charset="0"/>
            </a:endParaRPr>
          </a:p>
          <a:p>
            <a:pPr algn="ctr" eaLnBrk="0" hangingPunct="0"/>
            <a:r>
              <a:rPr lang="en-US" altLang="ja-JP" sz="5400" b="1" dirty="0">
                <a:solidFill>
                  <a:srgbClr val="C00000"/>
                </a:solidFill>
                <a:latin typeface="Arial "/>
                <a:ea typeface="Arial "/>
                <a:cs typeface="Times New Roman" pitchFamily="18" charset="0"/>
              </a:rPr>
              <a:t>Vivid</a:t>
            </a:r>
            <a:r>
              <a:rPr lang="en-US" altLang="ja-JP" sz="5400" b="1" dirty="0">
                <a:solidFill>
                  <a:srgbClr val="0070C0"/>
                </a:solidFill>
                <a:latin typeface="Arial "/>
                <a:ea typeface="Arial "/>
                <a:cs typeface="Times New Roman" pitchFamily="18" charset="0"/>
              </a:rPr>
              <a:t> </a:t>
            </a:r>
            <a:endParaRPr lang="en-US" altLang="ja-JP" sz="5400" b="1" dirty="0" smtClean="0">
              <a:solidFill>
                <a:srgbClr val="0070C0"/>
              </a:solidFill>
              <a:latin typeface="Arial "/>
              <a:ea typeface="Arial "/>
              <a:cs typeface="Times New Roman" pitchFamily="18" charset="0"/>
            </a:endParaRPr>
          </a:p>
          <a:p>
            <a:pPr algn="ctr" eaLnBrk="0" hangingPunct="0"/>
            <a:r>
              <a:rPr lang="en-US" altLang="ja-JP" sz="2800" b="1" dirty="0" smtClean="0">
                <a:solidFill>
                  <a:srgbClr val="0070C0"/>
                </a:solidFill>
                <a:latin typeface="Arial "/>
                <a:ea typeface="Arial "/>
                <a:cs typeface="Times New Roman" pitchFamily="18" charset="0"/>
              </a:rPr>
              <a:t>(</a:t>
            </a:r>
            <a:r>
              <a:rPr lang="en-US" altLang="ja-JP" sz="2800" b="1" dirty="0">
                <a:solidFill>
                  <a:srgbClr val="0070C0"/>
                </a:solidFill>
                <a:latin typeface="Arial "/>
                <a:ea typeface="Arial "/>
                <a:cs typeface="Times New Roman" pitchFamily="18" charset="0"/>
              </a:rPr>
              <a:t>Details)</a:t>
            </a:r>
            <a:endParaRPr lang="en-US" altLang="ja-JP" sz="2800" dirty="0">
              <a:solidFill>
                <a:srgbClr val="0070C0"/>
              </a:solidFill>
              <a:latin typeface="Arial "/>
              <a:ea typeface="Arial "/>
              <a:cs typeface="MS PMincho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Active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524000"/>
            <a:ext cx="3657600" cy="5334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Passive Verbs to Avoid:</a:t>
            </a:r>
          </a:p>
          <a:p>
            <a:pPr marL="0" indent="-27432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 b="1" dirty="0" smtClean="0">
                <a:latin typeface="Times New Roman"/>
                <a:ea typeface="MS Mincho"/>
              </a:rPr>
              <a:t> </a:t>
            </a:r>
            <a:endParaRPr lang="en-US" sz="1200" dirty="0" smtClean="0">
              <a:latin typeface="Times New Roman"/>
              <a:ea typeface="MS Mincho"/>
            </a:endParaRP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200" i="1" dirty="0" smtClean="0"/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598" y="2209800"/>
          <a:ext cx="7543801" cy="3352800"/>
        </p:xfrm>
        <a:graphic>
          <a:graphicData uri="http://schemas.openxmlformats.org/drawingml/2006/table">
            <a:tbl>
              <a:tblPr/>
              <a:tblGrid>
                <a:gridCol w="1572118"/>
                <a:gridCol w="1492710"/>
                <a:gridCol w="1492710"/>
                <a:gridCol w="1492710"/>
                <a:gridCol w="1493553"/>
              </a:tblGrid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Was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Were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Been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Being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Have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Does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Did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May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Shall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Will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Could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Would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Should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0070C0"/>
                        </a:solidFill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0070C0"/>
                        </a:solidFill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229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Essay Practice:</a:t>
            </a:r>
          </a:p>
          <a:p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You will have 30 minutes to answer the following question:</a:t>
            </a:r>
          </a:p>
          <a:p>
            <a:endParaRPr lang="en-US" b="1" dirty="0" smtClean="0"/>
          </a:p>
          <a:p>
            <a:pPr lvl="0"/>
            <a:r>
              <a:rPr lang="en-US" sz="3600" b="1" i="1" dirty="0" smtClean="0">
                <a:solidFill>
                  <a:srgbClr val="978BEF"/>
                </a:solidFill>
              </a:rPr>
              <a:t>In your opinion, should high schools require students to complete a certain number of hours of community service?</a:t>
            </a:r>
          </a:p>
          <a:p>
            <a:endParaRPr lang="en-US" b="1" dirty="0" smtClean="0"/>
          </a:p>
          <a:p>
            <a:endParaRPr lang="en-US" dirty="0"/>
          </a:p>
          <a:p>
            <a:endParaRPr lang="en-US" b="1" i="1" dirty="0" smtClean="0">
              <a:solidFill>
                <a:srgbClr val="7030A0"/>
              </a:solidFill>
            </a:endParaRPr>
          </a:p>
          <a:p>
            <a:endParaRPr lang="en-US" b="1" i="1" dirty="0">
              <a:solidFill>
                <a:srgbClr val="7030A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458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Peer Grading SAT Essays</a:t>
            </a:r>
          </a:p>
          <a:p>
            <a:endParaRPr lang="en-US" b="1" dirty="0"/>
          </a:p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Spend the next 150 seconds reading the essay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What do you notice in that short amount of time?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What stands out about the author’s argument?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How easy is this essay to read?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1"/>
            <a:ext cx="84582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Grading the Essay</a:t>
            </a:r>
          </a:p>
          <a:p>
            <a:endParaRPr lang="en-US" dirty="0"/>
          </a:p>
          <a:p>
            <a:r>
              <a:rPr lang="en-US" b="1" u="sng" dirty="0" smtClean="0"/>
              <a:t>Introduction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there a hook? Is it effective?</a:t>
            </a:r>
            <a:endParaRPr lang="en-US" dirty="0"/>
          </a:p>
          <a:p>
            <a:r>
              <a:rPr lang="en-US" dirty="0" smtClean="0"/>
              <a:t>Can you identify the thesis? How strong is it?</a:t>
            </a:r>
          </a:p>
          <a:p>
            <a:endParaRPr lang="en-US" b="1" u="sng" dirty="0"/>
          </a:p>
          <a:p>
            <a:r>
              <a:rPr lang="en-US" b="1" u="sng" dirty="0" smtClean="0"/>
              <a:t>Con Paragraph</a:t>
            </a:r>
          </a:p>
          <a:p>
            <a:r>
              <a:rPr lang="en-US" dirty="0" smtClean="0"/>
              <a:t>Does the author recognize the counter argument?</a:t>
            </a:r>
          </a:p>
          <a:p>
            <a:r>
              <a:rPr lang="en-US" dirty="0" smtClean="0"/>
              <a:t>Is there an explanation of why this point of view is flawed?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Pro Paragraph I</a:t>
            </a:r>
          </a:p>
          <a:p>
            <a:r>
              <a:rPr lang="en-US" dirty="0" smtClean="0"/>
              <a:t>Is there a concrete example given?</a:t>
            </a:r>
          </a:p>
          <a:p>
            <a:r>
              <a:rPr lang="en-US" dirty="0" smtClean="0"/>
              <a:t>Does the writer’s analysis of the example prove the thesis?</a:t>
            </a:r>
          </a:p>
          <a:p>
            <a:endParaRPr lang="en-US" dirty="0"/>
          </a:p>
          <a:p>
            <a:r>
              <a:rPr lang="en-US" b="1" u="sng" dirty="0" smtClean="0"/>
              <a:t>Body Paragraph II</a:t>
            </a:r>
          </a:p>
          <a:p>
            <a:r>
              <a:rPr lang="en-US" dirty="0" smtClean="0"/>
              <a:t>Is there a concrete example given?</a:t>
            </a:r>
          </a:p>
          <a:p>
            <a:r>
              <a:rPr lang="en-US" dirty="0" smtClean="0"/>
              <a:t>Does the writer’s analysis of the example prove the thesis?</a:t>
            </a:r>
          </a:p>
          <a:p>
            <a:r>
              <a:rPr lang="en-US" dirty="0" smtClean="0"/>
              <a:t>Is this example proving a different point than the example in PI?</a:t>
            </a:r>
          </a:p>
          <a:p>
            <a:endParaRPr lang="en-US" dirty="0"/>
          </a:p>
          <a:p>
            <a:r>
              <a:rPr lang="en-US" b="1" u="sng" dirty="0" smtClean="0"/>
              <a:t>Conclusion</a:t>
            </a:r>
          </a:p>
          <a:p>
            <a:r>
              <a:rPr lang="en-US" dirty="0" smtClean="0"/>
              <a:t>Is there a conclusion?  How strong is it?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Essay Practice:</a:t>
            </a:r>
          </a:p>
          <a:p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You will have 30 minutes to answer the following question:</a:t>
            </a:r>
          </a:p>
          <a:p>
            <a:endParaRPr lang="en-US" dirty="0"/>
          </a:p>
          <a:p>
            <a:endParaRPr lang="en-US" b="1" i="1" dirty="0" smtClean="0">
              <a:solidFill>
                <a:srgbClr val="7030A0"/>
              </a:solidFill>
            </a:endParaRPr>
          </a:p>
          <a:p>
            <a:endParaRPr lang="en-US" b="1" i="1" dirty="0">
              <a:solidFill>
                <a:srgbClr val="7030A0"/>
              </a:solidFill>
            </a:endParaRPr>
          </a:p>
          <a:p>
            <a:pPr lvl="0"/>
            <a:r>
              <a:rPr lang="en-US" sz="4000" b="1" i="1" dirty="0" smtClean="0">
                <a:solidFill>
                  <a:srgbClr val="0070C0"/>
                </a:solidFill>
              </a:rPr>
              <a:t>In your view, should three month summer vacations from school be maintained?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/>
          </p:cNvSpPr>
          <p:nvPr/>
        </p:nvSpPr>
        <p:spPr bwMode="auto">
          <a:xfrm>
            <a:off x="381000" y="366713"/>
            <a:ext cx="647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3600" b="1" dirty="0">
                <a:latin typeface="Arial "/>
                <a:ea typeface="MS Mincho" pitchFamily="49" charset="-128"/>
                <a:cs typeface="Times New Roman" pitchFamily="18" charset="0"/>
              </a:rPr>
              <a:t>The </a:t>
            </a:r>
            <a:r>
              <a:rPr lang="en-US" altLang="ja-JP" sz="3600" b="1" dirty="0" smtClean="0">
                <a:latin typeface="Arial "/>
                <a:ea typeface="MS Mincho" pitchFamily="49" charset="-128"/>
                <a:cs typeface="Times New Roman" pitchFamily="18" charset="0"/>
              </a:rPr>
              <a:t>ACT </a:t>
            </a:r>
            <a:r>
              <a:rPr lang="en-US" altLang="ja-JP" sz="3600" b="1" dirty="0">
                <a:latin typeface="Arial "/>
                <a:ea typeface="MS Mincho" pitchFamily="49" charset="-128"/>
                <a:cs typeface="Times New Roman" pitchFamily="18" charset="0"/>
              </a:rPr>
              <a:t>Essay</a:t>
            </a:r>
            <a:r>
              <a:rPr lang="en-US" altLang="ja-JP" sz="3600" dirty="0">
                <a:latin typeface="Arial "/>
                <a:ea typeface="MS Mincho" pitchFamily="49" charset="-128"/>
                <a:cs typeface="Times New Roman" pitchFamily="18" charset="0"/>
              </a:rPr>
              <a:t>:</a:t>
            </a:r>
            <a:endParaRPr lang="en-US" altLang="ja-JP" sz="3600" dirty="0">
              <a:latin typeface="Arial "/>
              <a:cs typeface="Times New Roman" pitchFamily="18" charset="0"/>
            </a:endParaRPr>
          </a:p>
        </p:txBody>
      </p:sp>
      <p:sp>
        <p:nvSpPr>
          <p:cNvPr id="72707" name="Rectangle 5"/>
          <p:cNvSpPr>
            <a:spLocks noChangeArrowheads="1"/>
          </p:cNvSpPr>
          <p:nvPr/>
        </p:nvSpPr>
        <p:spPr bwMode="auto">
          <a:xfrm>
            <a:off x="533400" y="1143000"/>
            <a:ext cx="8001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"/>
                <a:cs typeface="Times New Roman" pitchFamily="18" charset="0"/>
              </a:rPr>
              <a:t>The </a:t>
            </a:r>
            <a:r>
              <a:rPr lang="en-US" sz="2400" dirty="0" smtClean="0">
                <a:latin typeface="Arial "/>
                <a:cs typeface="Times New Roman" pitchFamily="18" charset="0"/>
              </a:rPr>
              <a:t>ACT </a:t>
            </a:r>
            <a:r>
              <a:rPr lang="en-US" sz="2400" dirty="0">
                <a:latin typeface="Arial "/>
                <a:cs typeface="Times New Roman" pitchFamily="18" charset="0"/>
              </a:rPr>
              <a:t>essay is not your typical essay that you would expect for your English class. </a:t>
            </a:r>
          </a:p>
          <a:p>
            <a:endParaRPr lang="en-US" sz="2400" dirty="0">
              <a:latin typeface="Arial "/>
              <a:cs typeface="Times New Roman" pitchFamily="18" charset="0"/>
            </a:endParaRPr>
          </a:p>
          <a:p>
            <a:r>
              <a:rPr lang="en-US" sz="2400" dirty="0">
                <a:latin typeface="Arial "/>
                <a:cs typeface="Times New Roman" pitchFamily="18" charset="0"/>
              </a:rPr>
              <a:t>You will have </a:t>
            </a:r>
            <a:r>
              <a:rPr lang="en-US" sz="2400" b="1" dirty="0" smtClean="0">
                <a:solidFill>
                  <a:srgbClr val="FF0000"/>
                </a:solidFill>
                <a:latin typeface="Arial "/>
                <a:cs typeface="Times New Roman" pitchFamily="18" charset="0"/>
              </a:rPr>
              <a:t>30 </a:t>
            </a:r>
            <a:r>
              <a:rPr lang="en-US" sz="2400" b="1" dirty="0">
                <a:solidFill>
                  <a:srgbClr val="FF0000"/>
                </a:solidFill>
                <a:latin typeface="Arial "/>
                <a:cs typeface="Times New Roman" pitchFamily="18" charset="0"/>
              </a:rPr>
              <a:t>minutes to plan and write </a:t>
            </a:r>
            <a:r>
              <a:rPr lang="en-US" sz="2400" dirty="0">
                <a:latin typeface="Arial "/>
                <a:cs typeface="Times New Roman" pitchFamily="18" charset="0"/>
              </a:rPr>
              <a:t>an essay responding to a very broad question.</a:t>
            </a:r>
          </a:p>
          <a:p>
            <a:endParaRPr lang="en-US" sz="2400" dirty="0">
              <a:latin typeface="Arial "/>
              <a:cs typeface="Times New Roman" pitchFamily="18" charset="0"/>
            </a:endParaRPr>
          </a:p>
          <a:p>
            <a:r>
              <a:rPr lang="en-US" sz="2400" dirty="0">
                <a:latin typeface="Arial "/>
                <a:cs typeface="Times New Roman" pitchFamily="18" charset="0"/>
              </a:rPr>
              <a:t>The essay will </a:t>
            </a:r>
            <a:r>
              <a:rPr lang="en-US" sz="2400" dirty="0" smtClean="0">
                <a:latin typeface="Arial "/>
                <a:cs typeface="Times New Roman" pitchFamily="18" charset="0"/>
              </a:rPr>
              <a:t>be </a:t>
            </a:r>
            <a:r>
              <a:rPr lang="en-US" sz="2400" dirty="0">
                <a:latin typeface="Arial "/>
                <a:cs typeface="Times New Roman" pitchFamily="18" charset="0"/>
              </a:rPr>
              <a:t>the </a:t>
            </a:r>
            <a:r>
              <a:rPr lang="en-US" sz="2400" dirty="0" smtClean="0">
                <a:latin typeface="Arial "/>
                <a:cs typeface="Times New Roman" pitchFamily="18" charset="0"/>
              </a:rPr>
              <a:t>LAST </a:t>
            </a:r>
            <a:r>
              <a:rPr lang="en-US" sz="2400" dirty="0">
                <a:latin typeface="Arial "/>
                <a:cs typeface="Times New Roman" pitchFamily="18" charset="0"/>
              </a:rPr>
              <a:t>section of the </a:t>
            </a:r>
            <a:r>
              <a:rPr lang="en-US" sz="2400" dirty="0" smtClean="0">
                <a:latin typeface="Arial "/>
                <a:cs typeface="Times New Roman" pitchFamily="18" charset="0"/>
              </a:rPr>
              <a:t>test, so make sure to save some energy!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1" descr="shutterstock_1577419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41865"/>
            <a:ext cx="8839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The ACT Essay will Test your Ability to do Five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</a:t>
            </a:r>
            <a:r>
              <a:rPr lang="en-US" sz="2400" b="1" u="sng" dirty="0" smtClean="0">
                <a:ea typeface="Calibri" pitchFamily="34" charset="0"/>
              </a:rPr>
              <a:t>T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hings: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Take a Stand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Calibri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Maintain Focus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Calibri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Support your Thesis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Calibri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Organize your Ideas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ea typeface="Calibri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Use clear and Effective </a:t>
            </a:r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</a:rPr>
              <a:t>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</a:rPr>
              <a:t>anguage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ChangeArrowheads="1"/>
          </p:cNvSpPr>
          <p:nvPr/>
        </p:nvSpPr>
        <p:spPr bwMode="auto">
          <a:xfrm>
            <a:off x="381000" y="4038600"/>
            <a:ext cx="533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3200" b="1" dirty="0">
                <a:latin typeface="Arial "/>
                <a:ea typeface="MS Mincho" pitchFamily="49" charset="-128"/>
                <a:cs typeface="Times New Roman" pitchFamily="18" charset="0"/>
              </a:rPr>
              <a:t>What this means for you:</a:t>
            </a:r>
            <a:endParaRPr lang="en-US" altLang="ja-JP" sz="3200" dirty="0">
              <a:latin typeface="Arial 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457200" y="4800600"/>
            <a:ext cx="7239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sz="2400" dirty="0">
                <a:latin typeface="Arial "/>
              </a:rPr>
              <a:t>Concentrate on </a:t>
            </a:r>
            <a:r>
              <a:rPr lang="en-US" sz="2400" dirty="0" smtClean="0">
                <a:latin typeface="Arial "/>
              </a:rPr>
              <a:t>impressing the graders in a short amount of time! </a:t>
            </a:r>
            <a:endParaRPr lang="en-US" sz="2400" dirty="0">
              <a:latin typeface="Arial "/>
            </a:endParaRPr>
          </a:p>
          <a:p>
            <a:pPr>
              <a:buFont typeface="Arial" pitchFamily="34" charset="0"/>
              <a:buNone/>
            </a:pPr>
            <a:endParaRPr lang="en-US" sz="2400" dirty="0">
              <a:latin typeface="Arial "/>
            </a:endParaRPr>
          </a:p>
        </p:txBody>
      </p:sp>
      <p:sp>
        <p:nvSpPr>
          <p:cNvPr id="73732" name="Rectangle 2"/>
          <p:cNvSpPr>
            <a:spLocks noChangeArrowheads="1"/>
          </p:cNvSpPr>
          <p:nvPr/>
        </p:nvSpPr>
        <p:spPr bwMode="auto">
          <a:xfrm>
            <a:off x="381000" y="288925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3600" b="1" dirty="0">
                <a:latin typeface="Arial "/>
                <a:ea typeface="MS Mincho" pitchFamily="49" charset="-128"/>
                <a:cs typeface="Times New Roman" pitchFamily="18" charset="0"/>
              </a:rPr>
              <a:t>How the Essay is Graded:</a:t>
            </a:r>
            <a:endParaRPr lang="en-US" altLang="ja-JP" sz="3600" dirty="0">
              <a:latin typeface="Arial 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73734" name="Rectangle 8"/>
          <p:cNvSpPr>
            <a:spLocks noChangeArrowheads="1"/>
          </p:cNvSpPr>
          <p:nvPr/>
        </p:nvSpPr>
        <p:spPr bwMode="auto">
          <a:xfrm>
            <a:off x="457200" y="2971800"/>
            <a:ext cx="716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"/>
                <a:cs typeface="Times New Roman" pitchFamily="18" charset="0"/>
              </a:rPr>
              <a:t>The SAT is graded by two graders on a scale between 1 and 6.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xplosion 2 6"/>
          <p:cNvSpPr/>
          <p:nvPr/>
        </p:nvSpPr>
        <p:spPr>
          <a:xfrm>
            <a:off x="2590800" y="762000"/>
            <a:ext cx="5562600" cy="2057400"/>
          </a:xfrm>
          <a:prstGeom prst="irregularSeal2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Remember: </a:t>
            </a:r>
          </a:p>
          <a:p>
            <a:r>
              <a:rPr lang="en-US" dirty="0" smtClean="0"/>
              <a:t>There is no RUBRIC for the ACT ESSAY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/>
          </p:cNvSpPr>
          <p:nvPr/>
        </p:nvSpPr>
        <p:spPr bwMode="auto">
          <a:xfrm>
            <a:off x="304800" y="3048000"/>
            <a:ext cx="3971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ja-JP" sz="3200" b="1" dirty="0">
                <a:latin typeface="Arial "/>
                <a:ea typeface="MS Mincho" pitchFamily="49" charset="-128"/>
                <a:cs typeface="Times New Roman" pitchFamily="18" charset="0"/>
              </a:rPr>
              <a:t>The Big Five Part II:</a:t>
            </a:r>
            <a:endParaRPr lang="en-US" altLang="ja-JP" sz="3200" dirty="0">
              <a:latin typeface="Arial 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74755" name="Rectangle 2"/>
          <p:cNvSpPr>
            <a:spLocks noChangeArrowheads="1"/>
          </p:cNvSpPr>
          <p:nvPr/>
        </p:nvSpPr>
        <p:spPr bwMode="auto">
          <a:xfrm>
            <a:off x="457200" y="3810000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latin typeface="Arial "/>
              </a:rPr>
              <a:t>  </a:t>
            </a:r>
            <a:r>
              <a:rPr lang="en-US" sz="2400" dirty="0">
                <a:solidFill>
                  <a:srgbClr val="C00000"/>
                </a:solidFill>
                <a:latin typeface="Arial "/>
                <a:cs typeface="Times New Roman" pitchFamily="18" charset="0"/>
              </a:rPr>
              <a:t>Address the Prompt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  <a:cs typeface="Times New Roman" pitchFamily="18" charset="0"/>
              </a:rPr>
              <a:t>  Well Organized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  <a:cs typeface="Times New Roman" pitchFamily="18" charset="0"/>
              </a:rPr>
              <a:t>  Examples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Arial "/>
                <a:cs typeface="Times New Roman" pitchFamily="18" charset="0"/>
              </a:rPr>
              <a:t>  Grammar and spelling </a:t>
            </a:r>
            <a:endParaRPr lang="en-US" sz="2400" dirty="0">
              <a:solidFill>
                <a:srgbClr val="C00000"/>
              </a:solidFill>
              <a:latin typeface="Arial 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  <a:cs typeface="Times New Roman" pitchFamily="18" charset="0"/>
              </a:rPr>
              <a:t>  Vocabulary</a:t>
            </a:r>
          </a:p>
        </p:txBody>
      </p:sp>
      <p:sp>
        <p:nvSpPr>
          <p:cNvPr id="74756" name="Text Box 9"/>
          <p:cNvSpPr txBox="1">
            <a:spLocks noChangeArrowheads="1"/>
          </p:cNvSpPr>
          <p:nvPr/>
        </p:nvSpPr>
        <p:spPr bwMode="auto">
          <a:xfrm>
            <a:off x="0" y="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74757" name="Text Box 10"/>
          <p:cNvSpPr txBox="1">
            <a:spLocks noChangeArrowheads="1"/>
          </p:cNvSpPr>
          <p:nvPr/>
        </p:nvSpPr>
        <p:spPr bwMode="auto">
          <a:xfrm>
            <a:off x="228600" y="228600"/>
            <a:ext cx="441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The Big Five Part I:</a:t>
            </a:r>
          </a:p>
        </p:txBody>
      </p:sp>
      <p:sp>
        <p:nvSpPr>
          <p:cNvPr id="74758" name="Rectangle 4"/>
          <p:cNvSpPr>
            <a:spLocks noChangeArrowheads="1"/>
          </p:cNvSpPr>
          <p:nvPr/>
        </p:nvSpPr>
        <p:spPr bwMode="auto">
          <a:xfrm>
            <a:off x="381000" y="914400"/>
            <a:ext cx="5029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Arial "/>
              </a:rPr>
              <a:t>Fill the Space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</a:rPr>
              <a:t> Indent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</a:rPr>
              <a:t> Penmanship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</a:rPr>
              <a:t> Don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’</a:t>
            </a:r>
            <a:r>
              <a:rPr lang="en-US" sz="2400" dirty="0">
                <a:solidFill>
                  <a:srgbClr val="C00000"/>
                </a:solidFill>
                <a:latin typeface="Arial "/>
              </a:rPr>
              <a:t>t use Slang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Arial "/>
              </a:rPr>
              <a:t> Capitalization and Punctuation</a:t>
            </a:r>
          </a:p>
        </p:txBody>
      </p:sp>
      <p:sp>
        <p:nvSpPr>
          <p:cNvPr id="74759" name="TextBox 6"/>
          <p:cNvSpPr txBox="1">
            <a:spLocks noChangeArrowheads="1"/>
          </p:cNvSpPr>
          <p:nvPr/>
        </p:nvSpPr>
        <p:spPr bwMode="auto">
          <a:xfrm>
            <a:off x="5340453" y="531261"/>
            <a:ext cx="270600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</a:rPr>
              <a:t>I’m Smart!</a:t>
            </a:r>
          </a:p>
        </p:txBody>
      </p:sp>
      <p:sp>
        <p:nvSpPr>
          <p:cNvPr id="74760" name="TextBox 7"/>
          <p:cNvSpPr txBox="1">
            <a:spLocks noChangeArrowheads="1"/>
          </p:cNvSpPr>
          <p:nvPr/>
        </p:nvSpPr>
        <p:spPr bwMode="auto">
          <a:xfrm>
            <a:off x="4267200" y="4267200"/>
            <a:ext cx="4724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I Care about the </a:t>
            </a:r>
            <a:r>
              <a:rPr lang="en-US" sz="4400" b="1" dirty="0" smtClean="0">
                <a:solidFill>
                  <a:srgbClr val="0070C0"/>
                </a:solidFill>
              </a:rPr>
              <a:t>ACT!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 rot="16834000">
            <a:off x="3659360" y="166807"/>
            <a:ext cx="914400" cy="2466917"/>
          </a:xfrm>
          <a:prstGeom prst="upArrow">
            <a:avLst>
              <a:gd name="adj1" fmla="val 13049"/>
              <a:gd name="adj2" fmla="val 37776"/>
            </a:avLst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 rot="16834000">
            <a:off x="5224940" y="2750737"/>
            <a:ext cx="439424" cy="2003497"/>
          </a:xfrm>
          <a:prstGeom prst="upArrow">
            <a:avLst>
              <a:gd name="adj1" fmla="val 42510"/>
              <a:gd name="adj2" fmla="val 501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81000" y="381000"/>
            <a:ext cx="8305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3600" b="1" dirty="0">
                <a:latin typeface="Arial "/>
                <a:ea typeface="MS Mincho" pitchFamily="49" charset="-128"/>
                <a:cs typeface="Times New Roman" pitchFamily="18" charset="0"/>
              </a:rPr>
              <a:t>Essay Organization:</a:t>
            </a:r>
          </a:p>
          <a:p>
            <a:endParaRPr lang="en-US" altLang="ja-JP" sz="3600" b="1" dirty="0">
              <a:latin typeface="Arial "/>
              <a:cs typeface="Times New Roman" pitchFamily="18" charset="0"/>
            </a:endParaRPr>
          </a:p>
          <a:p>
            <a:pPr eaLnBrk="0" hangingPunct="0"/>
            <a:r>
              <a:rPr lang="en-US" altLang="ja-JP" sz="3600" dirty="0">
                <a:latin typeface="Arial "/>
                <a:ea typeface="MS Mincho" pitchFamily="49" charset="-128"/>
                <a:cs typeface="Times New Roman" pitchFamily="18" charset="0"/>
              </a:rPr>
              <a:t>There is a single </a:t>
            </a:r>
            <a:r>
              <a:rPr lang="en-US" altLang="ja-JP" sz="3600" b="1" dirty="0">
                <a:latin typeface="Arial "/>
                <a:ea typeface="MS Mincho" pitchFamily="49" charset="-128"/>
                <a:cs typeface="Times New Roman" pitchFamily="18" charset="0"/>
              </a:rPr>
              <a:t>BEST</a:t>
            </a:r>
            <a:r>
              <a:rPr lang="en-US" altLang="ja-JP" sz="3600" dirty="0">
                <a:latin typeface="Arial "/>
                <a:ea typeface="MS Mincho" pitchFamily="49" charset="-128"/>
                <a:cs typeface="Times New Roman" pitchFamily="18" charset="0"/>
              </a:rPr>
              <a:t> way to organize your </a:t>
            </a:r>
            <a:r>
              <a:rPr lang="en-US" altLang="ja-JP" sz="3600" dirty="0" smtClean="0">
                <a:latin typeface="Arial "/>
                <a:ea typeface="MS Mincho" pitchFamily="49" charset="-128"/>
                <a:cs typeface="Times New Roman" pitchFamily="18" charset="0"/>
              </a:rPr>
              <a:t>ACT </a:t>
            </a:r>
            <a:r>
              <a:rPr lang="en-US" altLang="ja-JP" sz="3600" dirty="0">
                <a:latin typeface="Arial "/>
                <a:ea typeface="MS Mincho" pitchFamily="49" charset="-128"/>
                <a:cs typeface="Times New Roman" pitchFamily="18" charset="0"/>
              </a:rPr>
              <a:t>Essay.  </a:t>
            </a:r>
            <a:r>
              <a:rPr lang="en-US" altLang="ja-JP" sz="3600" dirty="0">
                <a:latin typeface="Arial "/>
                <a:cs typeface="Times New Roman" pitchFamily="18" charset="0"/>
              </a:rPr>
              <a:t>	</a:t>
            </a:r>
            <a:endParaRPr lang="en-US" altLang="ja-JP" sz="3600" dirty="0" smtClean="0">
              <a:latin typeface="Arial "/>
              <a:cs typeface="Times New Roman" pitchFamily="18" charset="0"/>
            </a:endParaRPr>
          </a:p>
          <a:p>
            <a:pPr eaLnBrk="0" hangingPunct="0"/>
            <a:endParaRPr lang="en-US" altLang="ja-JP" sz="3200" b="1" dirty="0">
              <a:solidFill>
                <a:srgbClr val="7030A0"/>
              </a:solidFill>
              <a:latin typeface="Arial 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3200" b="1" dirty="0" smtClean="0">
                <a:solidFill>
                  <a:srgbClr val="7030A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	Introduction</a:t>
            </a:r>
            <a:endParaRPr lang="en-US" altLang="ja-JP" sz="3200" b="1" dirty="0">
              <a:solidFill>
                <a:srgbClr val="7030A0"/>
              </a:solidFill>
              <a:latin typeface="Arial "/>
              <a:cs typeface="Times New Roman" pitchFamily="18" charset="0"/>
            </a:endParaRPr>
          </a:p>
          <a:p>
            <a:pPr eaLnBrk="0" hangingPunct="0"/>
            <a:r>
              <a:rPr lang="en-US" altLang="ja-JP" sz="3200" b="1" dirty="0">
                <a:solidFill>
                  <a:srgbClr val="7030A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	</a:t>
            </a:r>
            <a:r>
              <a:rPr lang="en-US" altLang="ja-JP" sz="3200" b="1" dirty="0" smtClean="0">
                <a:solidFill>
                  <a:srgbClr val="00B05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“Con” Paragraph</a:t>
            </a:r>
            <a:endParaRPr lang="en-US" altLang="ja-JP" sz="3200" b="1" dirty="0">
              <a:solidFill>
                <a:srgbClr val="00B050"/>
              </a:solidFill>
              <a:latin typeface="Arial "/>
              <a:cs typeface="Times New Roman" pitchFamily="18" charset="0"/>
            </a:endParaRPr>
          </a:p>
          <a:p>
            <a:pPr eaLnBrk="0" hangingPunct="0"/>
            <a:r>
              <a:rPr lang="en-US" altLang="ja-JP" sz="3200" b="1" dirty="0" smtClean="0">
                <a:solidFill>
                  <a:srgbClr val="7030A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	</a:t>
            </a:r>
            <a:r>
              <a:rPr lang="en-US" altLang="ja-JP" sz="3200" b="1" dirty="0" smtClean="0">
                <a:solidFill>
                  <a:srgbClr val="0070C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“Pro” Paragraph #1 </a:t>
            </a:r>
            <a:r>
              <a:rPr lang="en-US" altLang="ja-JP" sz="3200" b="1" dirty="0">
                <a:solidFill>
                  <a:srgbClr val="0070C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	</a:t>
            </a:r>
            <a:endParaRPr lang="en-US" altLang="ja-JP" sz="3200" b="1" dirty="0" smtClean="0">
              <a:solidFill>
                <a:srgbClr val="0070C0"/>
              </a:solidFill>
              <a:latin typeface="Arial 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r>
              <a:rPr lang="en-US" altLang="ja-JP" sz="3200" b="1" dirty="0" smtClean="0">
                <a:solidFill>
                  <a:srgbClr val="0070C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	“Pro” Paragraph </a:t>
            </a:r>
            <a:r>
              <a:rPr lang="en-US" altLang="ja-JP" sz="3200" b="1" dirty="0">
                <a:solidFill>
                  <a:srgbClr val="0070C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#2</a:t>
            </a:r>
            <a:endParaRPr lang="en-US" altLang="ja-JP" sz="3200" b="1" dirty="0">
              <a:solidFill>
                <a:srgbClr val="0070C0"/>
              </a:solidFill>
              <a:latin typeface="Arial "/>
              <a:cs typeface="Times New Roman" pitchFamily="18" charset="0"/>
            </a:endParaRPr>
          </a:p>
          <a:p>
            <a:pPr eaLnBrk="0" hangingPunct="0"/>
            <a:r>
              <a:rPr lang="en-US" altLang="ja-JP" sz="3200" b="1" dirty="0">
                <a:solidFill>
                  <a:srgbClr val="7030A0"/>
                </a:solidFill>
                <a:latin typeface="Arial "/>
                <a:ea typeface="MS Mincho" pitchFamily="49" charset="-128"/>
                <a:cs typeface="Times New Roman" pitchFamily="18" charset="0"/>
              </a:rPr>
              <a:t>	Conclusion</a:t>
            </a:r>
            <a:endParaRPr lang="en-US" altLang="ja-JP" sz="3200" b="1" dirty="0">
              <a:solidFill>
                <a:srgbClr val="7030A0"/>
              </a:solidFill>
              <a:latin typeface="Arial 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457200" y="381000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ja-JP" sz="3600" b="1" dirty="0">
                <a:latin typeface="Arial "/>
                <a:ea typeface="MS Mincho" pitchFamily="49" charset="-128"/>
                <a:cs typeface="Times New Roman" pitchFamily="18" charset="0"/>
              </a:rPr>
              <a:t>Introduction: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81000" y="11430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ja-JP" sz="2400" b="1" dirty="0">
                <a:latin typeface="Arial "/>
                <a:ea typeface="MS Mincho" pitchFamily="49" charset="-128"/>
                <a:cs typeface="Times New Roman" pitchFamily="18" charset="0"/>
              </a:rPr>
              <a:t>The introduction should contain </a:t>
            </a:r>
            <a:r>
              <a:rPr lang="en-US" altLang="ja-JP" sz="2400" b="1" dirty="0" smtClean="0">
                <a:latin typeface="Arial "/>
                <a:ea typeface="MS Mincho" pitchFamily="49" charset="-128"/>
                <a:cs typeface="Times New Roman" pitchFamily="18" charset="0"/>
              </a:rPr>
              <a:t>THREE </a:t>
            </a:r>
            <a:r>
              <a:rPr lang="en-US" altLang="ja-JP" sz="2400" b="1" dirty="0">
                <a:latin typeface="Arial "/>
                <a:ea typeface="MS Mincho" pitchFamily="49" charset="-128"/>
                <a:cs typeface="Times New Roman" pitchFamily="18" charset="0"/>
              </a:rPr>
              <a:t>simple parts</a:t>
            </a:r>
            <a:endParaRPr lang="en-US" altLang="ja-JP" sz="2400" dirty="0">
              <a:latin typeface="Arial 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77828" name="Rectangle 6"/>
          <p:cNvSpPr>
            <a:spLocks noChangeArrowheads="1"/>
          </p:cNvSpPr>
          <p:nvPr/>
        </p:nvSpPr>
        <p:spPr bwMode="auto">
          <a:xfrm>
            <a:off x="457200" y="17526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 "/>
              </a:rPr>
              <a:t>Interest Creating Device </a:t>
            </a:r>
            <a:endParaRPr lang="en-US" sz="2400" b="1" dirty="0" smtClean="0">
              <a:solidFill>
                <a:srgbClr val="002060"/>
              </a:solidFill>
              <a:latin typeface="Arial 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latin typeface="Arial "/>
              </a:rPr>
              <a:t>	Rhetorical Question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Arial "/>
              </a:rPr>
              <a:t>	</a:t>
            </a:r>
            <a:r>
              <a:rPr lang="en-US" sz="2400" dirty="0" smtClean="0">
                <a:latin typeface="Arial "/>
              </a:rPr>
              <a:t>Anecdote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 "/>
              </a:rPr>
              <a:t>    Fake Quote</a:t>
            </a:r>
            <a:endParaRPr lang="en-US" sz="2400" dirty="0">
              <a:latin typeface="Arial "/>
            </a:endParaRPr>
          </a:p>
          <a:p>
            <a:endParaRPr lang="en-US" sz="2400" dirty="0" smtClean="0">
              <a:latin typeface="Arial 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3657600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Practice with the Fake Quote:  </a:t>
            </a:r>
            <a:endParaRPr kumimoji="0" lang="en-US" altLang="ja-JP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MS Mincho" pitchFamily="49" charset="-128"/>
              </a:rPr>
              <a:t>Example question: “Should American High Schools</a:t>
            </a:r>
            <a:r>
              <a:rPr kumimoji="0" lang="en-US" altLang="ja-JP" sz="2400" b="0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ea typeface="MS Mincho" pitchFamily="49" charset="-128"/>
              </a:rPr>
              <a:t> be more tolerant of cheating?”</a:t>
            </a:r>
            <a:endParaRPr kumimoji="0" lang="en-US" altLang="ja-JP" sz="2400" b="0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Your Job: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Come up with a fake quote that applies to this question that could be used as the first sentence of your essay.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609600"/>
            <a:ext cx="8001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 "/>
              </a:rPr>
              <a:t>The Rest of the Intro Paragraph</a:t>
            </a:r>
          </a:p>
          <a:p>
            <a:endParaRPr lang="en-US" b="1" dirty="0" smtClean="0">
              <a:solidFill>
                <a:srgbClr val="002060"/>
              </a:solidFill>
              <a:latin typeface="Arial 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Arial "/>
              </a:rPr>
              <a:t>Preview of Coming Attractions: </a:t>
            </a:r>
            <a:br>
              <a:rPr lang="en-US" sz="2400" b="1" dirty="0" smtClean="0">
                <a:solidFill>
                  <a:srgbClr val="002060"/>
                </a:solidFill>
                <a:latin typeface="Arial "/>
              </a:rPr>
            </a:br>
            <a:r>
              <a:rPr lang="en-US" sz="2400" b="1" dirty="0" smtClean="0">
                <a:latin typeface="Arial "/>
              </a:rPr>
              <a:t>Ties together your hook and thesis</a:t>
            </a:r>
          </a:p>
          <a:p>
            <a:endParaRPr lang="en-US" sz="2400" dirty="0" smtClean="0">
              <a:latin typeface="Arial 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Arial "/>
              </a:rPr>
              <a:t>Thesis:</a:t>
            </a:r>
            <a:endParaRPr lang="en-US" sz="2400" dirty="0" smtClean="0">
              <a:latin typeface="Arial "/>
            </a:endParaRPr>
          </a:p>
          <a:p>
            <a:r>
              <a:rPr lang="en-US" sz="2400" b="1" i="1" dirty="0" smtClean="0">
                <a:latin typeface="Arial "/>
              </a:rPr>
              <a:t>Although some would argue that_(con paragraph)_ _(pro #1)_and _(pro #2)_ demonstrate that….</a:t>
            </a:r>
          </a:p>
          <a:p>
            <a:endParaRPr lang="en-US" sz="2400" b="1" i="1" dirty="0" smtClean="0">
              <a:latin typeface="Arial "/>
            </a:endParaRPr>
          </a:p>
          <a:p>
            <a:endParaRPr lang="en-US" sz="2400" b="1" i="1" dirty="0">
              <a:latin typeface="Arial 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038600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b="1" dirty="0" smtClean="0">
                <a:ea typeface="MS Mincho" pitchFamily="49" charset="-128"/>
              </a:rPr>
              <a:t>Practice with the Thesis</a:t>
            </a:r>
            <a:endParaRPr lang="en-US" altLang="ja-JP" sz="2800" b="1" dirty="0" smtClean="0"/>
          </a:p>
          <a:p>
            <a:pPr lvl="0" eaLnBrk="0" hangingPunct="0"/>
            <a:r>
              <a:rPr lang="en-US" altLang="ja-JP" sz="2800" i="1" dirty="0" smtClean="0">
                <a:solidFill>
                  <a:srgbClr val="7030A0"/>
                </a:solidFill>
                <a:ea typeface="MS Mincho" pitchFamily="49" charset="-128"/>
              </a:rPr>
              <a:t>Example question: “Should American High Schools be more tolerant of cheating?”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Conclusion:</a:t>
            </a:r>
            <a:endParaRPr kumimoji="0" lang="en-US" altLang="ja-JP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Your conclusion does not have to be long, but you do need to have one.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800" dirty="0"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257" name="AutoShape 1"/>
          <p:cNvSpPr>
            <a:spLocks noChangeArrowheads="1"/>
          </p:cNvSpPr>
          <p:nvPr/>
        </p:nvSpPr>
        <p:spPr bwMode="auto">
          <a:xfrm>
            <a:off x="2895600" y="3657600"/>
            <a:ext cx="5562600" cy="2438400"/>
          </a:xfrm>
          <a:prstGeom prst="wedgeRectCallout">
            <a:avLst>
              <a:gd name="adj1" fmla="val -48527"/>
              <a:gd name="adj2" fmla="val -107947"/>
            </a:avLst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Note: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If you don’t have a conclusion, the </a:t>
            </a:r>
            <a:r>
              <a:rPr lang="en-US" altLang="ja-JP" b="1" dirty="0" smtClean="0">
                <a:ea typeface="MS Mincho" pitchFamily="49" charset="-128"/>
              </a:rPr>
              <a:t>AC</a:t>
            </a: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T graders will view you as </a:t>
            </a:r>
            <a:r>
              <a:rPr kumimoji="0" lang="en-US" altLang="ja-JP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disorganized</a:t>
            </a:r>
            <a:r>
              <a:rPr kumimoji="0" lang="en-US" altLang="ja-JP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ea typeface="MS Mincho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 If you’re running out of time, make sure to </a:t>
            </a:r>
            <a:r>
              <a:rPr kumimoji="0" lang="en-US" altLang="ja-JP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MS Mincho" pitchFamily="49" charset="-128"/>
              </a:rPr>
              <a:t>indent your last sentence</a:t>
            </a:r>
            <a:r>
              <a:rPr kumimoji="0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</a:rPr>
              <a:t>, and there’s your conclusion!</a:t>
            </a:r>
            <a:endParaRPr kumimoji="0" lang="en-US" altLang="ja-JP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18406</TotalTime>
  <Words>779</Words>
  <Application>Microsoft Office PowerPoint</Application>
  <PresentationFormat>On-screen Show (4:3)</PresentationFormat>
  <Paragraphs>231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Active Voice</vt:lpstr>
      <vt:lpstr>Slide 16</vt:lpstr>
      <vt:lpstr>Slide 17</vt:lpstr>
      <vt:lpstr>Slide 18</vt:lpstr>
      <vt:lpstr>Slide 19</vt:lpstr>
      <vt:lpstr>Slide 20</vt:lpstr>
    </vt:vector>
  </TitlesOfParts>
  <Company>CustomerSolutionz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 CHAIR</dc:creator>
  <cp:lastModifiedBy>Jack Friedman</cp:lastModifiedBy>
  <cp:revision>401</cp:revision>
  <dcterms:created xsi:type="dcterms:W3CDTF">2008-12-25T05:57:09Z</dcterms:created>
  <dcterms:modified xsi:type="dcterms:W3CDTF">2011-11-23T18:43:27Z</dcterms:modified>
</cp:coreProperties>
</file>